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70" r:id="rId15"/>
    <p:sldId id="267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C4195-F4CA-1841-AFD3-CAAFAD2F6722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03EEB-6CD1-EB48-87D6-1732956D6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1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03EEB-6CD1-EB48-87D6-1732956D61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8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255-38EA-50B1-D864-6EB3E339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62256-67DB-FDA1-DB03-81D454604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A6ED5-2ED5-2E5C-E4CE-40187151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E0B1-C576-716D-9D1F-63CEE486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CDBAC-7EAC-1981-3A2C-5B0E6BC6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1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4CDD-E994-7C79-21C9-96D2F2CA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4C16A-A707-A908-81CB-E54D10359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87A9A-BA30-2FDC-B799-3FB735ED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86A68-F681-64B7-57F6-35FB35F9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ACC32-0074-4AE0-77C7-71556BC9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6A567-334F-03AB-0404-8209D5773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0712A-1D99-AACD-3DFC-B48EE5CB4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30498-6D40-598D-F074-7FD005E4F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DBA7-1194-878E-779A-29CAAB08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E380B-2A10-3D4A-6ED7-EB3F6B28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4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8C12-63BD-F5D6-34AB-D78A0383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18593-1B3D-9692-7029-E4DEE36DB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29083-AF6E-DC89-D6ED-A3DC8F1A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B9E3C-0EC2-770B-40CC-6FEB09D8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2B17F-FC65-D74C-79FE-45D12EC9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5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019D-E95A-F68A-B49C-AD0E137A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72F15-1F6F-2594-2B7A-BCF591F0E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520F6-3E17-82D5-85C0-4474AAB3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21BD3-C96F-965E-50FF-6D69F612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79DE-4C89-B036-4DD4-DA0E4D3A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1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44EC-4B0B-A257-3BDC-D5C39F9D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5877-33DB-142A-B2FB-5212E8379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0FA82-2921-8DB8-1A99-F6FFB20F5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9A3C1-BA30-DE86-863D-667F6A76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D91B7-A1F1-59DF-2F56-146EB4F5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3D0AC-B72F-7EC1-C3F6-1DCCF990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7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0640-4BA9-53BF-F16E-71C71B79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08056-122B-94C9-AFBA-60C7F29BB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B989C-057A-A68C-338E-110F2CE8D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34981-7420-D5A4-6C82-E2EAD99F2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1363B-45D9-9E76-4E4F-D5CD8EDD2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E4C72-3752-BC20-BFC3-5E95B354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731571-59F9-5A83-697C-E8786ACD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8CA8D-C620-79E7-866E-6868FCA9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6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32E3-8906-00E7-5E72-72F0B67A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6596F-6852-97EB-387F-6384517F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05F4F-57FD-726E-765D-748EA65EE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2506F-E48A-8BD8-03AF-FE3F03B3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8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DE00B-9E8F-0AFC-AFAE-C86002732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5BACC-BFE0-CFA6-BBE4-ABA3132B2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10EC6-334A-9DA1-BF3E-2DF5F73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3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CABB-F5A5-A705-0649-44CEA126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DAE91-FDDD-26EE-85DE-53960CC39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0207-4655-9D41-845E-B57A38614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277B4-66E1-C85A-86BE-EDB5A5749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40849-81B1-0DBB-93D8-A3E05668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3C2EB-3AA0-3D86-EBDD-98284DC6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8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AE88-36C9-7915-FE92-43609AA4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A16C3-001E-3776-563E-5E39B192F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192FA-48AF-3E06-3131-07E08EEDD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381CB-65D6-667C-1A3E-91F3E957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87209-19EF-495D-80AB-1868B874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89F95-5111-B986-C863-8240F87B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4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909B1-7D23-39B1-5632-D71064C9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D6AA5-862A-BA41-A020-31E0A71B0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74A25-D964-691E-6CAE-381AC9BB3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F79E9D-D4FE-E041-9C0F-AE175C7E4E1C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F5155-C788-015D-D87E-915E2EFAB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D71CE-1F95-D2F5-703B-B73F6B1EF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21FBA-19C4-2348-987B-30C831915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8C40-9C21-33E8-AB3A-ABAD559FB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49341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Excel Level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5E462-0548-F904-67A8-ECBEE690A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36941"/>
            <a:ext cx="9144000" cy="1655762"/>
          </a:xfrm>
        </p:spPr>
        <p:txBody>
          <a:bodyPr/>
          <a:lstStyle/>
          <a:p>
            <a:r>
              <a:rPr lang="en-US" dirty="0"/>
              <a:t>Joan Zheng, QCL Graduate Fellow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55D83-0B7C-F7E5-DDE7-A8550B41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5" y="515955"/>
            <a:ext cx="9269109" cy="48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95E126-0563-4F41-12FC-033E4340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4" y="2648090"/>
            <a:ext cx="11689492" cy="15618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ED64DB-3935-E7AF-1987-CF1C6A5B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Excel Overview</a:t>
            </a:r>
          </a:p>
        </p:txBody>
      </p:sp>
    </p:spTree>
    <p:extLst>
      <p:ext uri="{BB962C8B-B14F-4D97-AF65-F5344CB8AC3E}">
        <p14:creationId xmlns:p14="http://schemas.microsoft.com/office/powerpoint/2010/main" val="2834321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F607-1891-95BE-6C80-60F80F4F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254"/>
            <a:ext cx="10515600" cy="1325563"/>
          </a:xfrm>
        </p:spPr>
        <p:txBody>
          <a:bodyPr/>
          <a:lstStyle/>
          <a:p>
            <a:r>
              <a:rPr lang="en-US" dirty="0"/>
              <a:t>Key Excel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53877-796B-1E0B-B458-7B2B3F02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968" y="2813405"/>
            <a:ext cx="2192720" cy="1617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92D13-05D8-FFE7-3B04-90938DD9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7" y="2869010"/>
            <a:ext cx="2509748" cy="27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B5431-0DC9-8EC3-029C-4FE512CB4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B086-3FEF-E4FC-D23A-3684FD72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Excel Features: Sort and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E633D-5F0C-A1BF-5CE1-B43D66C26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53" y="2162433"/>
            <a:ext cx="10253893" cy="18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CC4C0-A444-5141-0E13-10293B41F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6BD3-B418-C1B8-F708-F77EC760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Excel Features: Sort and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AE7B9-D188-C6FB-E8C2-1AEA359D2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40" y="2488580"/>
            <a:ext cx="11177119" cy="18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77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F680-DD5C-11E8-616B-E30E5D85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Excel Features: Conditional Formatting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B64D3-4F8E-3B23-227A-F3DCC8E3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5" y="3060242"/>
            <a:ext cx="10659650" cy="10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15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4C64-7148-0A89-88CC-A4D4521D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Excel Features: Conditional Formatting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6016A-2411-9929-1A37-FEF1C76E6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58" y="2330835"/>
            <a:ext cx="9872083" cy="21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7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EE69-CA28-E66C-8F30-A899C6EA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in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DB6EA-E527-FA38-09E3-DB1F01C6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51" y="2158387"/>
            <a:ext cx="8791098" cy="33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90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0AD6-2FE1-9C3A-42B6-ED9BA8A9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VLOOKUP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94524-6E0B-404E-3665-9BDA635BD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6" y="2462041"/>
            <a:ext cx="10859688" cy="19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A6B5-B3B2-29C9-643B-B8A22F5B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VLOOKUP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0D3D5-534C-A548-A9A3-7B5BB90E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2" y="2486755"/>
            <a:ext cx="10582136" cy="18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6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F2D5-BE96-2C96-A03D-E09DBCB2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39320-4A27-8954-B21A-06DBC9A15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73748"/>
            <a:ext cx="7772400" cy="358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3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40B1-8753-63D4-48B9-C054CDA9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7311E-251F-7EF1-BDB1-57422EA9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Workshop Overview</a:t>
            </a:r>
          </a:p>
          <a:p>
            <a:r>
              <a:rPr lang="en-US" dirty="0"/>
              <a:t>Learn how to move data around with </a:t>
            </a:r>
            <a:r>
              <a:rPr lang="en-US" b="1" dirty="0"/>
              <a:t>SORT</a:t>
            </a:r>
            <a:r>
              <a:rPr lang="en-US" dirty="0"/>
              <a:t>.</a:t>
            </a:r>
          </a:p>
          <a:p>
            <a:r>
              <a:rPr lang="en-US" dirty="0"/>
              <a:t>Learn how to highlight and hide data with </a:t>
            </a:r>
            <a:r>
              <a:rPr lang="en-US" b="1" dirty="0"/>
              <a:t>Filter and Conditional Formatting</a:t>
            </a:r>
            <a:r>
              <a:rPr lang="en-US" dirty="0"/>
              <a:t>.</a:t>
            </a:r>
          </a:p>
          <a:p>
            <a:r>
              <a:rPr lang="en-US" dirty="0"/>
              <a:t>Make a simple search feature with </a:t>
            </a:r>
            <a:r>
              <a:rPr lang="en-US" b="1" dirty="0"/>
              <a:t>VLOOKUP (exact match)</a:t>
            </a:r>
            <a:r>
              <a:rPr lang="en-US" dirty="0"/>
              <a:t>.</a:t>
            </a:r>
          </a:p>
          <a:p>
            <a:r>
              <a:rPr lang="en-US" dirty="0"/>
              <a:t>Make simple </a:t>
            </a:r>
            <a:r>
              <a:rPr lang="en-US" b="1" dirty="0"/>
              <a:t>Calculations</a:t>
            </a:r>
            <a:r>
              <a:rPr lang="en-US" dirty="0"/>
              <a:t> about our data.</a:t>
            </a:r>
          </a:p>
          <a:p>
            <a:r>
              <a:rPr lang="en-US" dirty="0"/>
              <a:t>Put data in “bins” for visuals with </a:t>
            </a:r>
            <a:r>
              <a:rPr lang="en-US" b="1" dirty="0"/>
              <a:t>FREQUENCY</a:t>
            </a:r>
            <a:r>
              <a:rPr lang="en-US" dirty="0"/>
              <a:t> and bar charts.</a:t>
            </a:r>
          </a:p>
        </p:txBody>
      </p:sp>
    </p:spTree>
    <p:extLst>
      <p:ext uri="{BB962C8B-B14F-4D97-AF65-F5344CB8AC3E}">
        <p14:creationId xmlns:p14="http://schemas.microsoft.com/office/powerpoint/2010/main" val="1361799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D815-2E40-D3B5-DCA9-746B0EC9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Exercise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48738-674A-768E-36B8-21A45A633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7" y="2436854"/>
            <a:ext cx="11127305" cy="19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0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F383-A04A-8596-FA3C-ADCB9AEC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1D02-0A49-55AE-0F53-83BE78A36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https://</a:t>
            </a:r>
            <a:r>
              <a:rPr lang="en-US" sz="4400" dirty="0" err="1"/>
              <a:t>bit.ly</a:t>
            </a:r>
            <a:r>
              <a:rPr lang="en-US" sz="4400" dirty="0"/>
              <a:t>/excel-level-1</a:t>
            </a:r>
          </a:p>
        </p:txBody>
      </p:sp>
    </p:spTree>
    <p:extLst>
      <p:ext uri="{BB962C8B-B14F-4D97-AF65-F5344CB8AC3E}">
        <p14:creationId xmlns:p14="http://schemas.microsoft.com/office/powerpoint/2010/main" val="3486018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EC74-6219-A74D-8490-4B838C61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-280828"/>
            <a:ext cx="5412259" cy="1438961"/>
          </a:xfrm>
        </p:spPr>
        <p:txBody>
          <a:bodyPr>
            <a:normAutofit/>
          </a:bodyPr>
          <a:lstStyle/>
          <a:p>
            <a:r>
              <a:rPr lang="en-US" sz="2800" dirty="0"/>
              <a:t>Excel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5765-6ED9-DC5B-35C2-C46243CF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94890"/>
            <a:ext cx="10515600" cy="59597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The </a:t>
            </a:r>
            <a:r>
              <a:rPr lang="en-US" b="1" dirty="0">
                <a:effectLst/>
              </a:rPr>
              <a:t>ribbon</a:t>
            </a:r>
            <a:r>
              <a:rPr lang="en-US" dirty="0"/>
              <a:t> features all Excel Functions under various tabs.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4FDE4-AB3F-27A2-FDC2-AC344C38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086"/>
          <a:stretch>
            <a:fillRect/>
          </a:stretch>
        </p:blipFill>
        <p:spPr>
          <a:xfrm>
            <a:off x="660358" y="611117"/>
            <a:ext cx="9503802" cy="54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7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D8D49-1335-E2AF-F9F6-D38698C6E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CA4FCB-B71D-D04D-DD17-3FDDC07F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41" y="451009"/>
            <a:ext cx="8706520" cy="5603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26B21-D133-5FB0-6613-13FCCEC5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-280828"/>
            <a:ext cx="5412259" cy="1438961"/>
          </a:xfrm>
        </p:spPr>
        <p:txBody>
          <a:bodyPr>
            <a:normAutofit/>
          </a:bodyPr>
          <a:lstStyle/>
          <a:p>
            <a:r>
              <a:rPr lang="en-US" sz="2800" dirty="0"/>
              <a:t>Excel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A80EF-F646-D9F3-8E08-26FF78D68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94890"/>
            <a:ext cx="10515600" cy="5959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The </a:t>
            </a:r>
            <a:r>
              <a:rPr lang="en-US" b="1" dirty="0">
                <a:effectLst/>
              </a:rPr>
              <a:t>workboo</a:t>
            </a:r>
            <a:r>
              <a:rPr lang="en-US" b="1" dirty="0"/>
              <a:t>k</a:t>
            </a:r>
            <a:r>
              <a:rPr lang="en-US" dirty="0"/>
              <a:t> is another word for Excel file, contains at least one worksheet or multiple sheets within the book.</a:t>
            </a:r>
          </a:p>
        </p:txBody>
      </p:sp>
    </p:spTree>
    <p:extLst>
      <p:ext uri="{BB962C8B-B14F-4D97-AF65-F5344CB8AC3E}">
        <p14:creationId xmlns:p14="http://schemas.microsoft.com/office/powerpoint/2010/main" val="178771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AC3F51-2FD7-E244-6164-FE435AF8D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17" y="249208"/>
            <a:ext cx="8663968" cy="59456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96D63B-2C4C-7D56-D22C-AED8B3D2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-280828"/>
            <a:ext cx="5412259" cy="1438961"/>
          </a:xfrm>
        </p:spPr>
        <p:txBody>
          <a:bodyPr>
            <a:normAutofit/>
          </a:bodyPr>
          <a:lstStyle/>
          <a:p>
            <a:r>
              <a:rPr lang="en-US" sz="2800" dirty="0"/>
              <a:t>Excel 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5AC9DB-1A70-6BF1-B6B9-D7B41F30A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94890"/>
            <a:ext cx="10515600" cy="595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A </a:t>
            </a:r>
            <a:r>
              <a:rPr lang="en-US" b="1" dirty="0">
                <a:effectLst/>
              </a:rPr>
              <a:t>worksheet</a:t>
            </a:r>
            <a:r>
              <a:rPr lang="en-US" dirty="0">
                <a:effectLst/>
              </a:rPr>
              <a:t> represents a single page of data in an Excel workbook.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9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9B48F-2116-0924-8C25-BF1DFB8C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2D83DC-56EA-E865-DEF3-F0E27CB3D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-280828"/>
            <a:ext cx="5412259" cy="1438961"/>
          </a:xfrm>
        </p:spPr>
        <p:txBody>
          <a:bodyPr>
            <a:normAutofit/>
          </a:bodyPr>
          <a:lstStyle/>
          <a:p>
            <a:r>
              <a:rPr lang="en-US" sz="2800" dirty="0"/>
              <a:t>Excel 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FF7678-85F2-EEEE-958C-4057A699E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94890"/>
            <a:ext cx="10515600" cy="595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Cells </a:t>
            </a:r>
            <a:r>
              <a:rPr lang="en-US" dirty="0"/>
              <a:t>are basic building blocks of an Excel worksheet.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7FD63-AEBE-CE9D-EF91-BF40A000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26280"/>
            <a:ext cx="7772400" cy="56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5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42EAB-C668-BC35-502B-467E277D2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1A88A8-3529-4209-9EB5-07BC1AB4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45300"/>
            <a:ext cx="7626178" cy="5562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C23DB1-EFC6-CCD9-7B56-7C1E95C8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-280828"/>
            <a:ext cx="5412259" cy="1438961"/>
          </a:xfrm>
        </p:spPr>
        <p:txBody>
          <a:bodyPr>
            <a:normAutofit/>
          </a:bodyPr>
          <a:lstStyle/>
          <a:p>
            <a:r>
              <a:rPr lang="en-US" sz="2800" dirty="0"/>
              <a:t>Excel 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43159F-EBFB-686F-CAC2-ED34F8B0B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94890"/>
            <a:ext cx="10515600" cy="595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/>
              </a:rPr>
              <a:t>Rows</a:t>
            </a:r>
            <a:r>
              <a:rPr lang="en-US" dirty="0">
                <a:effectLst/>
              </a:rPr>
              <a:t> and </a:t>
            </a:r>
            <a:r>
              <a:rPr lang="en-US" b="1" dirty="0">
                <a:effectLst/>
              </a:rPr>
              <a:t>columns</a:t>
            </a:r>
            <a:r>
              <a:rPr lang="en-US" dirty="0">
                <a:effectLst/>
              </a:rPr>
              <a:t> represent horizontal and vertical lines of cells.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49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D918CE-0070-D352-AECB-F068F2EF6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74" y="2727630"/>
            <a:ext cx="10498852" cy="140273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88D835-948B-4859-1D86-4D4D7CF74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Excel Overview</a:t>
            </a:r>
          </a:p>
        </p:txBody>
      </p:sp>
    </p:spTree>
    <p:extLst>
      <p:ext uri="{BB962C8B-B14F-4D97-AF65-F5344CB8AC3E}">
        <p14:creationId xmlns:p14="http://schemas.microsoft.com/office/powerpoint/2010/main" val="242371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194</Words>
  <Application>Microsoft Macintosh PowerPoint</Application>
  <PresentationFormat>Widescreen</PresentationFormat>
  <Paragraphs>34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Excel Level 1</vt:lpstr>
      <vt:lpstr>Agenda</vt:lpstr>
      <vt:lpstr>Walkthrough</vt:lpstr>
      <vt:lpstr>Excel Overview</vt:lpstr>
      <vt:lpstr>Excel Overview</vt:lpstr>
      <vt:lpstr>Excel Overview</vt:lpstr>
      <vt:lpstr>Excel Overview</vt:lpstr>
      <vt:lpstr>Excel Overview</vt:lpstr>
      <vt:lpstr>Excel Overview</vt:lpstr>
      <vt:lpstr>Excel Overview</vt:lpstr>
      <vt:lpstr>Key Excel Features</vt:lpstr>
      <vt:lpstr>Key Excel Features: Sort and Filter</vt:lpstr>
      <vt:lpstr>Key Excel Features: Sort and Filter</vt:lpstr>
      <vt:lpstr>Key Excel Features: Conditional Formatting</vt:lpstr>
      <vt:lpstr>Key Excel Features: Conditional Formatting</vt:lpstr>
      <vt:lpstr>Calculations in Excel</vt:lpstr>
      <vt:lpstr>VLOOKUP Commands</vt:lpstr>
      <vt:lpstr>VLOOKUP Commands</vt:lpstr>
      <vt:lpstr>Frequency Command</vt:lpstr>
      <vt:lpstr>Histogram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Joan Zheng</dc:creator>
  <cp:lastModifiedBy>Joan Zheng</cp:lastModifiedBy>
  <cp:revision>1</cp:revision>
  <dcterms:created xsi:type="dcterms:W3CDTF">2025-10-29T20:22:50Z</dcterms:created>
  <dcterms:modified xsi:type="dcterms:W3CDTF">2025-10-29T21:46:08Z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86a3520-2f75-449a-9647-37aa285e138c_Enabled">
    <vt:lpwstr>true</vt:lpwstr>
  </property>
  <property fmtid="{D5CDD505-2E9C-101B-9397-08002B2CF9AE}" pid="3" name="MSIP_Label_186a3520-2f75-449a-9647-37aa285e138c_SetDate">
    <vt:lpwstr>2025-10-29T21:31:29Z</vt:lpwstr>
  </property>
  <property fmtid="{D5CDD505-2E9C-101B-9397-08002B2CF9AE}" pid="4" name="MSIP_Label_186a3520-2f75-449a-9647-37aa285e138c_Method">
    <vt:lpwstr>Standard</vt:lpwstr>
  </property>
  <property fmtid="{D5CDD505-2E9C-101B-9397-08002B2CF9AE}" pid="5" name="MSIP_Label_186a3520-2f75-449a-9647-37aa285e138c_Name">
    <vt:lpwstr>defa4170-0d19-0005-0004-bc88714345d2</vt:lpwstr>
  </property>
  <property fmtid="{D5CDD505-2E9C-101B-9397-08002B2CF9AE}" pid="6" name="MSIP_Label_186a3520-2f75-449a-9647-37aa285e138c_SiteId">
    <vt:lpwstr>19afb2c8-5efd-4718-a107-530ed963d11e</vt:lpwstr>
  </property>
  <property fmtid="{D5CDD505-2E9C-101B-9397-08002B2CF9AE}" pid="7" name="MSIP_Label_186a3520-2f75-449a-9647-37aa285e138c_ActionId">
    <vt:lpwstr>dcf39b7c-d709-42b5-809d-d106d0332095</vt:lpwstr>
  </property>
  <property fmtid="{D5CDD505-2E9C-101B-9397-08002B2CF9AE}" pid="8" name="MSIP_Label_186a3520-2f75-449a-9647-37aa285e138c_ContentBits">
    <vt:lpwstr>0</vt:lpwstr>
  </property>
  <property fmtid="{D5CDD505-2E9C-101B-9397-08002B2CF9AE}" pid="9" name="MSIP_Label_186a3520-2f75-449a-9647-37aa285e138c_Tag">
    <vt:lpwstr>50, 3, 0, 1</vt:lpwstr>
  </property>
</Properties>
</file>